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8"/>
  </p:notesMasterIdLst>
  <p:sldIdLst>
    <p:sldId id="389" r:id="rId2"/>
    <p:sldId id="358" r:id="rId3"/>
    <p:sldId id="390" r:id="rId4"/>
    <p:sldId id="366" r:id="rId5"/>
    <p:sldId id="361" r:id="rId6"/>
    <p:sldId id="36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337" autoAdjust="0"/>
    <p:restoredTop sz="94660"/>
  </p:normalViewPr>
  <p:slideViewPr>
    <p:cSldViewPr>
      <p:cViewPr varScale="1">
        <p:scale>
          <a:sx n="47" d="100"/>
          <a:sy n="47" d="100"/>
        </p:scale>
        <p:origin x="-392" y="-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B6A0C2D-62C7-407D-89F0-D630BEE54F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4E149-8794-46FD-AAFF-7290E7680D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BB3B-3DFE-4BDB-B4FF-BCCA85CD82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7EB71-F22E-450E-B2FD-5F044D01121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0C612-D69A-4037-8229-1BE006B1A29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6EF61-562E-4627-AFEA-F1A39190A66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07804-92D1-4D10-8489-DEDA878940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31272-9226-40C5-842F-D39CD77135F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CC454-705C-4C89-B7A7-CAA5E772BA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404FA-27D4-4922-8A99-278D64EC64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63752-B8EE-4E35-8F59-F3A61D29E03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0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5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9DDDF-AF71-46D7-992A-DCE6E1C4FC7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7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8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9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1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2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4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5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7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9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0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1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23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4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5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6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7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8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30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8501E97-16E7-4ED8-AED8-397F98E6093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5" r:id="rId9"/>
    <p:sldLayoutId id="2147483763" r:id="rId10"/>
    <p:sldLayoutId id="2147483764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009650" y="3306763"/>
            <a:ext cx="7116763" cy="1470025"/>
          </a:xfrm>
        </p:spPr>
        <p:txBody>
          <a:bodyPr/>
          <a:lstStyle/>
          <a:p>
            <a:pPr eaLnBrk="1" hangingPunct="1"/>
            <a:r>
              <a:rPr lang="fr-FR" smtClean="0">
                <a:cs typeface="Trebuchet MS" pitchFamily="34" charset="0"/>
              </a:rPr>
              <a:t>Français 41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009650" y="4776788"/>
            <a:ext cx="7296150" cy="1776412"/>
          </a:xfrm>
        </p:spPr>
        <p:txBody>
          <a:bodyPr/>
          <a:lstStyle/>
          <a:p>
            <a:pPr eaLnBrk="1" hangingPunct="1"/>
            <a:r>
              <a:rPr lang="fr-FR" smtClean="0">
                <a:solidFill>
                  <a:srgbClr val="404040"/>
                </a:solidFill>
              </a:rPr>
              <a:t>Introduction – Pour communiquer tout en français!</a:t>
            </a:r>
          </a:p>
          <a:p>
            <a:pPr eaLnBrk="1" hangingPunct="1"/>
            <a:r>
              <a:rPr lang="fr-FR" i="1" smtClean="0">
                <a:solidFill>
                  <a:srgbClr val="404040"/>
                </a:solidFill>
              </a:rPr>
              <a:t>Qu’est-ce que tu as fait? Avec qui? Quand? Où?</a:t>
            </a:r>
          </a:p>
          <a:p>
            <a:pPr eaLnBrk="1" hangingPunct="1"/>
            <a:r>
              <a:rPr lang="fr-FR" smtClean="0">
                <a:solidFill>
                  <a:srgbClr val="404040"/>
                </a:solidFill>
              </a:rPr>
              <a:t>Comment former les questions</a:t>
            </a:r>
          </a:p>
          <a:p>
            <a:pPr eaLnBrk="1" hangingPunct="1"/>
            <a:endParaRPr lang="fr-FR" smtClean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676275"/>
            <a:ext cx="7372350" cy="923925"/>
          </a:xfrm>
        </p:spPr>
        <p:txBody>
          <a:bodyPr/>
          <a:lstStyle/>
          <a:p>
            <a:pPr eaLnBrk="1" hangingPunct="1"/>
            <a:r>
              <a:rPr lang="en-US" b="1" smtClean="0">
                <a:cs typeface="Trebuchet MS" pitchFamily="34" charset="0"/>
              </a:rPr>
              <a:t>Comment former des questions</a:t>
            </a:r>
          </a:p>
        </p:txBody>
      </p:sp>
      <p:sp>
        <p:nvSpPr>
          <p:cNvPr id="3819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6200" y="1447800"/>
            <a:ext cx="8842375" cy="5257800"/>
          </a:xfrm>
        </p:spPr>
        <p:txBody>
          <a:bodyPr rtlCol="0">
            <a:normAutofit/>
          </a:bodyPr>
          <a:lstStyle/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Il y existe deux façons (</a:t>
            </a:r>
            <a:r>
              <a:rPr lang="fr-FR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ways</a:t>
            </a:r>
            <a:r>
              <a:rPr lang="fr-FR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à former des questions à l’écrit.</a:t>
            </a:r>
          </a:p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 première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façon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l’usage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 “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est-ce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.”</a:t>
            </a:r>
          </a:p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deuxième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façon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l’usage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l’inversion</a:t>
            </a:r>
            <a:r>
              <a:rPr lang="en-US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fr-FR" sz="3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cs typeface="Trebuchet MS" pitchFamily="34" charset="0"/>
              </a:rPr>
              <a:t>“Est-ce que…”</a:t>
            </a:r>
          </a:p>
        </p:txBody>
      </p:sp>
      <p:sp>
        <p:nvSpPr>
          <p:cNvPr id="3819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6200" y="1447800"/>
            <a:ext cx="8842375" cy="5257800"/>
          </a:xfrm>
        </p:spPr>
        <p:txBody>
          <a:bodyPr rtlCol="0">
            <a:normAutofit fontScale="92500"/>
          </a:bodyPr>
          <a:lstStyle/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 Est-ce que » est placé devant une phrase pour la faire une question:</a:t>
            </a:r>
          </a:p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fr-FR" sz="3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Est-ce que </a:t>
            </a:r>
            <a:r>
              <a:rPr lang="fr-FR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 es resté ici?</a:t>
            </a:r>
          </a:p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Est-ce qu’</a:t>
            </a:r>
            <a:r>
              <a:rPr lang="fr-FR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elle est allée début juillet?</a:t>
            </a:r>
          </a:p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Est-ce que </a:t>
            </a:r>
            <a:r>
              <a:rPr lang="fr-FR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vous êtes parti en voiture?</a:t>
            </a:r>
          </a:p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fr-FR" sz="3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NB: Il faut changer </a:t>
            </a:r>
            <a:r>
              <a:rPr lang="fr-FR" sz="3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 que » à « qu’ » </a:t>
            </a:r>
            <a:r>
              <a:rPr lang="fr-FR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devant une voyelle.</a:t>
            </a:r>
            <a:endParaRPr lang="fr-FR" sz="34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1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1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7239000" cy="1143000"/>
          </a:xfrm>
        </p:spPr>
        <p:txBody>
          <a:bodyPr/>
          <a:lstStyle/>
          <a:p>
            <a:pPr eaLnBrk="1" hangingPunct="1"/>
            <a:r>
              <a:rPr lang="en-US" b="1" smtClean="0">
                <a:cs typeface="Trebuchet MS" pitchFamily="34" charset="0"/>
              </a:rPr>
              <a:t>L’inversion</a:t>
            </a:r>
          </a:p>
        </p:txBody>
      </p:sp>
      <p:sp>
        <p:nvSpPr>
          <p:cNvPr id="3840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-3175" y="1219200"/>
            <a:ext cx="8232775" cy="5257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fr-FR" sz="3400" smtClean="0"/>
              <a:t>Dans l’inversions, on renverser l’ordre du sujet et le verbe pour créer la question. Et on les attache avec un trait d’union (-).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fr-FR" sz="340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fr-FR" sz="3400" b="1" u="sng" smtClean="0"/>
              <a:t>As-tu</a:t>
            </a:r>
            <a:r>
              <a:rPr lang="fr-FR" sz="3400" smtClean="0"/>
              <a:t> voyagé en vacances?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fr-FR" sz="3400" b="1" u="sng" smtClean="0"/>
              <a:t>Es-tu</a:t>
            </a:r>
            <a:r>
              <a:rPr lang="fr-FR" sz="3400" smtClean="0"/>
              <a:t> parti pour l’Europe?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fr-FR" sz="3400" smtClean="0"/>
              <a:t>Qu’</a:t>
            </a:r>
            <a:r>
              <a:rPr lang="fr-FR" sz="3400" b="1" u="sng" smtClean="0"/>
              <a:t>as-tu</a:t>
            </a:r>
            <a:r>
              <a:rPr lang="fr-FR" sz="3400" smtClean="0"/>
              <a:t> fait à la plage?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fr-FR" sz="3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4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4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4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4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85800"/>
            <a:ext cx="7124700" cy="923925"/>
          </a:xfrm>
        </p:spPr>
        <p:txBody>
          <a:bodyPr/>
          <a:lstStyle/>
          <a:p>
            <a:pPr eaLnBrk="1" hangingPunct="1"/>
            <a:r>
              <a:rPr lang="en-US" b="1" smtClean="0">
                <a:cs typeface="Trebuchet MS" pitchFamily="34" charset="0"/>
              </a:rPr>
              <a:t>Les mots interrogatoires</a:t>
            </a:r>
          </a:p>
        </p:txBody>
      </p:sp>
      <p:sp>
        <p:nvSpPr>
          <p:cNvPr id="3850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-76200" y="1447800"/>
            <a:ext cx="8842375" cy="5257800"/>
          </a:xfrm>
        </p:spPr>
        <p:txBody>
          <a:bodyPr rtlCol="0">
            <a:normAutofit fontScale="92500" lnSpcReduction="10000"/>
          </a:bodyPr>
          <a:lstStyle/>
          <a:p>
            <a:pPr marL="609600" indent="-6096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Les mots interrogatoires sont utilisés avec « est-ce que » et l’inversion pour demander des détails:</a:t>
            </a:r>
          </a:p>
          <a:p>
            <a:pPr marL="990600" lvl="1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combien (de)?</a:t>
            </a:r>
          </a:p>
          <a:p>
            <a:pPr marL="1227138" lvl="2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much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how 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many</a:t>
            </a:r>
            <a:endParaRPr lang="fr-FR" sz="29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90600" lvl="1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comment?</a:t>
            </a:r>
          </a:p>
          <a:p>
            <a:pPr marL="1227138" lvl="2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</a:t>
            </a:r>
          </a:p>
          <a:p>
            <a:pPr marL="990600" lvl="1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où?</a:t>
            </a:r>
          </a:p>
          <a:p>
            <a:pPr marL="1227138" lvl="2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where</a:t>
            </a:r>
            <a:endParaRPr lang="fr-FR" sz="29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90600" lvl="1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Pourquoi?</a:t>
            </a:r>
          </a:p>
          <a:p>
            <a:pPr marL="1227138" lvl="2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why</a:t>
            </a:r>
            <a:endParaRPr lang="fr-FR" sz="29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5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5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5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5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5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5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5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5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5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5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5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5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5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5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5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5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609600"/>
            <a:ext cx="8153400" cy="923925"/>
          </a:xfrm>
        </p:spPr>
        <p:txBody>
          <a:bodyPr/>
          <a:lstStyle/>
          <a:p>
            <a:pPr eaLnBrk="1" hangingPunct="1"/>
            <a:r>
              <a:rPr lang="en-US" b="1" smtClean="0">
                <a:cs typeface="Trebuchet MS" pitchFamily="34" charset="0"/>
              </a:rPr>
              <a:t>Les mots interrogatoires (cont.)</a:t>
            </a:r>
          </a:p>
        </p:txBody>
      </p:sp>
      <p:sp>
        <p:nvSpPr>
          <p:cNvPr id="3850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-76200" y="1447800"/>
            <a:ext cx="8842375" cy="5257800"/>
          </a:xfrm>
        </p:spPr>
        <p:txBody>
          <a:bodyPr rtlCol="0">
            <a:normAutofit/>
          </a:bodyPr>
          <a:lstStyle/>
          <a:p>
            <a:pPr marL="990600" lvl="1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quand?</a:t>
            </a:r>
          </a:p>
          <a:p>
            <a:pPr marL="1227138" lvl="2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when</a:t>
            </a:r>
            <a:endParaRPr lang="fr-FR" sz="29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90600" lvl="1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que/qu’?</a:t>
            </a:r>
          </a:p>
          <a:p>
            <a:pPr marL="1227138" lvl="2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endParaRPr lang="fr-FR" sz="29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90600" lvl="1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qui? (à qui / avec qui / pour qui) </a:t>
            </a:r>
          </a:p>
          <a:p>
            <a:pPr marL="1227138" lvl="2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who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(to 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whom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whom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for 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whom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990600" lvl="1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quoi (avec quoi /de quoi)?</a:t>
            </a:r>
          </a:p>
          <a:p>
            <a:pPr marL="1227138" lvl="2" indent="-533400" eaLnBrk="1" fontAlgn="auto" hangingPunct="1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of </a:t>
            </a:r>
            <a:r>
              <a:rPr lang="fr-FR" sz="29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fr-FR" sz="2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5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5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5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5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5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5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5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5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5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5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5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5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5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5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27" grpId="0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1352</TotalTime>
  <Words>172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Tahoma</vt:lpstr>
      <vt:lpstr>Arial</vt:lpstr>
      <vt:lpstr>Verdana</vt:lpstr>
      <vt:lpstr>Trebuchet MS</vt:lpstr>
      <vt:lpstr>Wingdings 2</vt:lpstr>
      <vt:lpstr>Spring</vt:lpstr>
      <vt:lpstr>Français 41</vt:lpstr>
      <vt:lpstr>Comment former des questions</vt:lpstr>
      <vt:lpstr>“Est-ce que…”</vt:lpstr>
      <vt:lpstr>L’inversion</vt:lpstr>
      <vt:lpstr>Les mots interrogatoires</vt:lpstr>
      <vt:lpstr>Les mots interrogatoires (cont.)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EAS</cp:lastModifiedBy>
  <cp:revision>111</cp:revision>
  <dcterms:created xsi:type="dcterms:W3CDTF">2006-02-03T00:08:49Z</dcterms:created>
  <dcterms:modified xsi:type="dcterms:W3CDTF">2012-09-03T16:36:33Z</dcterms:modified>
</cp:coreProperties>
</file>